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71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398"/>
    <a:srgbClr val="009B48"/>
    <a:srgbClr val="3D7EDB"/>
    <a:srgbClr val="A1A1A4"/>
    <a:srgbClr val="4E84C4"/>
    <a:srgbClr val="00A160"/>
    <a:srgbClr val="492A92"/>
    <a:srgbClr val="A5A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65" autoAdjust="0"/>
    <p:restoredTop sz="96233" autoAdjust="0"/>
  </p:normalViewPr>
  <p:slideViewPr>
    <p:cSldViewPr snapToGrid="0" snapToObjects="1">
      <p:cViewPr>
        <p:scale>
          <a:sx n="80" d="100"/>
          <a:sy n="80" d="100"/>
        </p:scale>
        <p:origin x="918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13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5639DE-F99D-4553-93CC-CCF3A4C2947B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4D1ED8-37D3-47F4-B969-B7FF8515E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5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77CE6-0A5B-459A-BA70-28FDF378FCBC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18682E-A3D8-4872-BFEE-E14AAA6FCC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1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8682E-A3D8-4872-BFEE-E14AAA6FCC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2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Hospital website reaches over 200 job boards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Minimum job requirements: graduate of approved histo program; board certified or eligible, previous grossing experience (preferred)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3C7769D-B466-4515-806C-7258E42F0D9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105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– Yay, yet need to wait until candidate can move to Twin Cities.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4824FE-248E-47AA-897D-463DCB8EFA05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386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8682E-A3D8-4872-BFEE-E14AAA6FCC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3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8682E-A3D8-4872-BFEE-E14AAA6FCC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7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Yet nights are critical to keep our case volume working.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money wasn’t everything. Turns out a shorter work week was more desirable.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01598C-FDF6-4699-9885-8D4DDB05454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92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Human capital: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Labor costs are still the largest component of our overall costs.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Managing workforce to consistently meet budgets, benchmarks, while becoming more efficient 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Concern over burnout due to constant change and strain on recruiting. Positions staying open longer.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Recruitment and retention models must change, think Uberizing your workforce.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en-US" smtClean="0"/>
              <a:t>Must be nimble and be mindful of generational differences.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060FDD-B47B-4925-90F7-F05A9A4BA464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97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6870699" y="6033293"/>
            <a:ext cx="2008605" cy="64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220FD-F48D-4845-A983-66F93F3FD7F4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 bwMode="white">
          <a:xfrm>
            <a:off x="0" y="-25400"/>
            <a:ext cx="91440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9556" y="3318031"/>
            <a:ext cx="6084888" cy="965212"/>
          </a:xfrm>
        </p:spPr>
        <p:txBody>
          <a:bodyPr/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9557" y="4419600"/>
            <a:ext cx="6084888" cy="737937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529556" y="2876379"/>
            <a:ext cx="6084888" cy="0"/>
          </a:xfrm>
          <a:prstGeom prst="line">
            <a:avLst/>
          </a:prstGeom>
          <a:ln w="190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07565" y="1669014"/>
            <a:ext cx="4728870" cy="8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8202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white">
          <a:xfrm>
            <a:off x="4508500" y="5183187"/>
            <a:ext cx="46355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 bwMode="white">
          <a:xfrm>
            <a:off x="0" y="-25400"/>
            <a:ext cx="91440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77CB9-3A5A-4805-87CE-42C6F9F85B43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5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A486-84DA-4415-BC1C-407D0A46D17E}" type="datetimeFigureOut">
              <a:rPr lang="en-US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764DA-F13D-48B8-90AF-9328BF836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68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568450" y="3406775"/>
            <a:ext cx="6229350" cy="0"/>
          </a:xfrm>
          <a:prstGeom prst="line">
            <a:avLst/>
          </a:prstGeom>
          <a:ln w="76200" cmpd="sng">
            <a:solidFill>
              <a:srgbClr val="009B4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78096" y="1675596"/>
            <a:ext cx="8008704" cy="1470025"/>
          </a:xfrm>
        </p:spPr>
        <p:txBody>
          <a:bodyPr/>
          <a:lstStyle>
            <a:lvl1pPr algn="ctr">
              <a:defRPr sz="38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78096" y="3714003"/>
            <a:ext cx="8008704" cy="1316755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68450" y="3406775"/>
            <a:ext cx="6229350" cy="0"/>
          </a:xfrm>
          <a:prstGeom prst="line">
            <a:avLst/>
          </a:prstGeom>
          <a:ln w="76200" cmpd="sng">
            <a:solidFill>
              <a:srgbClr val="522398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C4DC7-10CC-443D-B66D-E99A9EC30B41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 bwMode="white">
          <a:xfrm>
            <a:off x="0" y="-25400"/>
            <a:ext cx="91440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0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Ba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1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2ADD5-E6EF-4E57-A756-ADD734F6CC02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9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2198" cy="1143000"/>
          </a:xfrm>
        </p:spPr>
        <p:txBody>
          <a:bodyPr>
            <a:normAutofit/>
          </a:bodyPr>
          <a:lstStyle>
            <a:lvl1pPr algn="l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3E92-CE3B-45C7-8D83-D766B1A1CA0C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67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oc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9B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-1"/>
            <a:ext cx="9144000" cy="5988052"/>
          </a:xfrm>
          <a:prstGeom prst="rect">
            <a:avLst/>
          </a:prstGeom>
          <a:solidFill>
            <a:srgbClr val="522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301749"/>
            <a:ext cx="7932198" cy="1143000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D2D0F-3FDA-457C-BD47-0D4D0BAADEFF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oli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9B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-1"/>
            <a:ext cx="9144000" cy="5988052"/>
          </a:xfrm>
          <a:prstGeom prst="rect">
            <a:avLst/>
          </a:prstGeom>
          <a:solidFill>
            <a:srgbClr val="522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88B3-7461-40B4-BFAA-1AABB338B73D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36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8350" y="2220913"/>
            <a:ext cx="0" cy="3395662"/>
          </a:xfrm>
          <a:prstGeom prst="line">
            <a:avLst/>
          </a:prstGeom>
          <a:ln>
            <a:solidFill>
              <a:srgbClr val="A1A1A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AE3B-032F-430D-B96B-2283E17EFC2F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2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-25400"/>
            <a:ext cx="91440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DB531-D343-4479-98DA-CD3E71134F79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3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-25400"/>
            <a:ext cx="9144000" cy="167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5315-80BA-449C-BBB9-D8C9693CF3A9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C8F2C73-31CF-4F4D-9040-81F0B6F55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1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522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6186488"/>
            <a:ext cx="16541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DF820E-36D8-4D07-BCB3-2233D1770D4F}" type="datetime1">
              <a:rPr lang="en-US" smtClean="0"/>
              <a:pPr>
                <a:defRPr/>
              </a:pPr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F78C99D-AA55-46FA-8ABE-0AAEA23F0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0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9" r:id="rId3"/>
    <p:sldLayoutId id="2147483841" r:id="rId4"/>
    <p:sldLayoutId id="2147483842" r:id="rId5"/>
    <p:sldLayoutId id="2147483843" r:id="rId6"/>
    <p:sldLayoutId id="2147483845" r:id="rId7"/>
    <p:sldLayoutId id="2147483849" r:id="rId8"/>
    <p:sldLayoutId id="2147483850" r:id="rId9"/>
    <p:sldLayoutId id="2147483844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29557" y="4419600"/>
            <a:ext cx="6084888" cy="7379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Shelly Semerad, MA CT (ASCP)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Director, Pathology Practice at HealthPartners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9556" y="3318031"/>
            <a:ext cx="6084888" cy="965212"/>
          </a:xfrm>
        </p:spPr>
        <p:txBody>
          <a:bodyPr/>
          <a:lstStyle/>
          <a:p>
            <a:r>
              <a:rPr lang="en-US" altLang="en-US" sz="3200" dirty="0"/>
              <a:t>Case Study:</a:t>
            </a:r>
            <a:br>
              <a:rPr lang="en-US" altLang="en-US" sz="3200" dirty="0"/>
            </a:br>
            <a:r>
              <a:rPr lang="en-US" altLang="en-US" sz="3200" dirty="0"/>
              <a:t>Histology Personnel Shortage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54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A 2017 Case Study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Timeline</a:t>
            </a:r>
          </a:p>
          <a:p>
            <a:pPr lvl="1" eaLnBrk="1" hangingPunct="1"/>
            <a:r>
              <a:rPr lang="en-US" altLang="en-US" dirty="0" smtClean="0"/>
              <a:t>February 2017; overnight </a:t>
            </a:r>
            <a:r>
              <a:rPr lang="en-US" altLang="en-US" dirty="0" err="1" smtClean="0"/>
              <a:t>Histotech</a:t>
            </a:r>
            <a:r>
              <a:rPr lang="en-US" altLang="en-US" dirty="0" smtClean="0"/>
              <a:t> resigns for a Day shift position at another organization</a:t>
            </a:r>
          </a:p>
          <a:p>
            <a:pPr lvl="1" eaLnBrk="1" hangingPunct="1"/>
            <a:r>
              <a:rPr lang="en-US" altLang="en-US" dirty="0" smtClean="0"/>
              <a:t>April 2017; evening/night </a:t>
            </a:r>
            <a:r>
              <a:rPr lang="en-US" altLang="en-US" dirty="0" err="1" smtClean="0"/>
              <a:t>Histotech</a:t>
            </a:r>
            <a:r>
              <a:rPr lang="en-US" altLang="en-US" dirty="0" smtClean="0"/>
              <a:t> resigns for a day position at another organization</a:t>
            </a:r>
          </a:p>
          <a:p>
            <a:pPr lvl="1" eaLnBrk="1" hangingPunct="1"/>
            <a:r>
              <a:rPr lang="en-US" altLang="en-US" dirty="0" smtClean="0"/>
              <a:t> Standard recruitment efforts begin immediately. </a:t>
            </a:r>
          </a:p>
          <a:p>
            <a:pPr lvl="2" eaLnBrk="1" hangingPunct="1"/>
            <a:r>
              <a:rPr lang="en-US" altLang="en-US" dirty="0" smtClean="0"/>
              <a:t>Postings on LinkedIn, Hospital website, NSH</a:t>
            </a:r>
          </a:p>
          <a:p>
            <a:pPr lvl="2" eaLnBrk="1" hangingPunct="1"/>
            <a:r>
              <a:rPr lang="en-US" altLang="en-US" dirty="0" smtClean="0"/>
              <a:t>Candidates slow to present; those who did present did not meet our minimum job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2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Case Study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May 2017; little to no movement in the candidate pool.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Reassessed market and other offerings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Recognition bonus for existing staff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Employee referral bonus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Revised job postings to include;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Sign –on bonus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Retention Stipend (night shift only)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Evening/night position filled 5.18.17  </a:t>
            </a:r>
          </a:p>
          <a:p>
            <a:pPr lvl="2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Official start date July 2017.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Overnight position remains open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Case Study Continued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Sept. 2017; Overnight position continues to struggle</a:t>
            </a:r>
          </a:p>
          <a:p>
            <a:pPr lvl="1" eaLnBrk="1" hangingPunct="1"/>
            <a:r>
              <a:rPr lang="en-US" altLang="en-US" dirty="0" smtClean="0"/>
              <a:t>Decided to go back to the team and “Uberize” our offering one last time. Transitioned our night shift to 4/10’s. </a:t>
            </a:r>
          </a:p>
          <a:p>
            <a:pPr lvl="1" eaLnBrk="1" hangingPunct="1"/>
            <a:r>
              <a:rPr lang="en-US" altLang="en-US" dirty="0" smtClean="0"/>
              <a:t>Immediately upon updating the posting, 4 qualified, experienced candidates appeared. </a:t>
            </a:r>
          </a:p>
          <a:p>
            <a:pPr lvl="1" eaLnBrk="1" hangingPunct="1"/>
            <a:r>
              <a:rPr lang="en-US" altLang="en-US" dirty="0" smtClean="0"/>
              <a:t>As of today; our open night position is still open; 8 months later.</a:t>
            </a:r>
          </a:p>
        </p:txBody>
      </p:sp>
    </p:spTree>
    <p:extLst>
      <p:ext uri="{BB962C8B-B14F-4D97-AF65-F5344CB8AC3E}">
        <p14:creationId xmlns:p14="http://schemas.microsoft.com/office/powerpoint/2010/main" val="34506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Questions we asked?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What’s going on? Is everyone experiencing these shortages?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many trained board eligible graduates are we gaining each year? How does this compare to 2, 3, 4, or 5 years ago?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 we need to start our own training program?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 we really need a trained HT? Can we settle for meeting our minimum education requirements and OJT?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Are we being too picky?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long will this staffing shortage continue and is the only fix “robbing Peter to pay Paul”?</a:t>
            </a:r>
          </a:p>
        </p:txBody>
      </p:sp>
    </p:spTree>
    <p:extLst>
      <p:ext uri="{BB962C8B-B14F-4D97-AF65-F5344CB8AC3E}">
        <p14:creationId xmlns:p14="http://schemas.microsoft.com/office/powerpoint/2010/main" val="38038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What we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Nobody likes working nights.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Having a market competitive hourly wage and good benefit package wasn’t enough.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Others already had additional compensation stipends in place, we were behind our market.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Candidates wanted more, including flexible hours.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need a plan to internally train our own future team.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Need to strongly consider an educational partnership so the risk and talent to train future staff is shared.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Play to our strengths; networking, using current employees as recruitment arms, and leveraging our community as a desired place to live.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8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Histology workforce locally, and regionally is scarce, and growth in trained professionals looks bleak.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Trends of continued changes in reimbursement, cost pressures and system integration will play on our ability to remain agile and support training and education.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Human capital needs are changing.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still require people, not machines in Histology.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3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Logo_PPT_Template_PURPLE">
  <a:themeElements>
    <a:clrScheme name="HealthPartners">
      <a:dk1>
        <a:sysClr val="windowText" lastClr="000000"/>
      </a:dk1>
      <a:lt1>
        <a:sysClr val="window" lastClr="FFFFFF"/>
      </a:lt1>
      <a:dk2>
        <a:srgbClr val="11034C"/>
      </a:dk2>
      <a:lt2>
        <a:srgbClr val="EEECE1"/>
      </a:lt2>
      <a:accent1>
        <a:srgbClr val="009B48"/>
      </a:accent1>
      <a:accent2>
        <a:srgbClr val="522398"/>
      </a:accent2>
      <a:accent3>
        <a:srgbClr val="3D7EDB"/>
      </a:accent3>
      <a:accent4>
        <a:srgbClr val="C6CD23"/>
      </a:accent4>
      <a:accent5>
        <a:srgbClr val="FDB733"/>
      </a:accent5>
      <a:accent6>
        <a:srgbClr val="58C5C7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ase Study Histology Shortage.potx" id="{52C3F38B-92EE-4EE1-BF0F-31937EB7EB7E}" vid="{FA98DA5E-2EF6-43D2-A6FA-33914DA9DB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Case Study Histology Shortage</Template>
  <TotalTime>325</TotalTime>
  <Words>605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Tahoma</vt:lpstr>
      <vt:lpstr>HPLogo_PPT_Template_PURPLE</vt:lpstr>
      <vt:lpstr>Case Study: Histology Personnel Shortage</vt:lpstr>
      <vt:lpstr>A 2017 Case Study</vt:lpstr>
      <vt:lpstr>Case Study Continued</vt:lpstr>
      <vt:lpstr>Case Study Continued </vt:lpstr>
      <vt:lpstr>Questions we asked?</vt:lpstr>
      <vt:lpstr>What we learned</vt:lpstr>
      <vt:lpstr>Summary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Histology Personnel Shortage</dc:title>
  <dc:creator>DeFor, Valerie H</dc:creator>
  <cp:lastModifiedBy>DeFor, Valerie H</cp:lastModifiedBy>
  <cp:revision>1</cp:revision>
  <cp:lastPrinted>2017-10-12T21:39:55Z</cp:lastPrinted>
  <dcterms:created xsi:type="dcterms:W3CDTF">2017-10-13T12:29:05Z</dcterms:created>
  <dcterms:modified xsi:type="dcterms:W3CDTF">2017-10-13T17:54:25Z</dcterms:modified>
</cp:coreProperties>
</file>